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4" name="Steven Avina"/>
  <p:cmAuthor clrIdx="1" id="1" initials="" lastIdx="4" name="Laurie Sepulved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072E583-167E-4A12-AD08-C5F1F4B776F3}">
  <a:tblStyle styleId="{0072E583-167E-4A12-AD08-C5F1F4B776F3}" styleName="Table_0">
    <a:wholeTbl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Should we add Cons. Enough Chromebooks in classroom</p:text>
  </p:cm>
  <p:cm authorId="0" idx="2">
    <p:pos x="6000" y="100"/>
    <p:text>Con.. Students levels of computer technology
Not all students have internet connection at home</p:text>
  </p:cm>
  <p:cm authorId="1" idx="1">
    <p:pos x="6000" y="200"/>
    <p:text>yes</p:text>
  </p:cm>
  <p:cm authorId="0" idx="3">
    <p:pos x="6000" y="300"/>
    <p:text>last slide contact information?</p:text>
  </p:cm>
  <p:cm authorId="1" idx="2">
    <p:pos x="6000" y="400"/>
    <p:text>_Marked as resolved_</p:text>
  </p:cm>
  <p:cm authorId="1" idx="3">
    <p:pos x="6000" y="500"/>
    <p:text>_Re-opened_
Emails for contact info?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1" idx="4">
    <p:pos x="6000" y="0"/>
    <p:text>Thanks</p:text>
  </p:cm>
  <p:cm authorId="0" idx="4">
    <p:pos x="6000" y="100"/>
    <p:text>viewing your document now.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eachingchannel.org/videos/fostering-student-collaboration#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comments" Target="../comments/comment2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Relationship Id="rId4" Type="http://schemas.openxmlformats.org/officeDocument/2006/relationships/image" Target="../media/image03.jpg"/><Relationship Id="rId5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x="685800" y="533125"/>
            <a:ext cx="7772400" cy="122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Drive 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x="685800" y="1757421"/>
            <a:ext cx="7772400" cy="148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P.A.L.M. Academy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Palm Springs High School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March 2,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269625" y="578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575" y="1063374"/>
            <a:ext cx="2550474" cy="40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650" y="205975"/>
            <a:ext cx="3469150" cy="4704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2191675" y="977375"/>
            <a:ext cx="740400" cy="434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142325" y="1846125"/>
            <a:ext cx="1362300" cy="365399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8" name="Shape 98"/>
          <p:cNvCxnSpPr>
            <a:stCxn id="97" idx="6"/>
          </p:cNvCxnSpPr>
          <p:nvPr/>
        </p:nvCxnSpPr>
        <p:spPr>
          <a:xfrm flipH="1" rot="10800000">
            <a:off x="3504625" y="1135424"/>
            <a:ext cx="2566800" cy="8934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9" name="Shape 99"/>
          <p:cNvSpPr/>
          <p:nvPr/>
        </p:nvSpPr>
        <p:spPr>
          <a:xfrm>
            <a:off x="2191675" y="3142375"/>
            <a:ext cx="2329800" cy="365399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Collaboration &amp; Google Doc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556950" y="2201525"/>
            <a:ext cx="3850200" cy="149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Teaching Channel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00" y="0"/>
            <a:ext cx="8305141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Shape 111"/>
          <p:cNvCxnSpPr>
            <a:stCxn id="112" idx="0"/>
          </p:cNvCxnSpPr>
          <p:nvPr/>
        </p:nvCxnSpPr>
        <p:spPr>
          <a:xfrm flipH="1" rot="10800000">
            <a:off x="8110074" y="1036700"/>
            <a:ext cx="192900" cy="5034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3" name="Shape 113"/>
          <p:cNvCxnSpPr/>
          <p:nvPr/>
        </p:nvCxnSpPr>
        <p:spPr>
          <a:xfrm flipH="1" rot="10800000">
            <a:off x="6920525" y="971850"/>
            <a:ext cx="468600" cy="578099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4" name="Shape 114"/>
          <p:cNvSpPr txBox="1"/>
          <p:nvPr/>
        </p:nvSpPr>
        <p:spPr>
          <a:xfrm>
            <a:off x="6051750" y="1628950"/>
            <a:ext cx="12339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Click here to access drive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7651075" y="1540100"/>
            <a:ext cx="917999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Click here to sign-in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52" y="0"/>
            <a:ext cx="826799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7117975" y="1984350"/>
            <a:ext cx="582300" cy="602400"/>
          </a:xfrm>
          <a:prstGeom prst="ellipse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1" name="Shape 121"/>
          <p:cNvCxnSpPr>
            <a:endCxn id="120" idx="3"/>
          </p:cNvCxnSpPr>
          <p:nvPr/>
        </p:nvCxnSpPr>
        <p:spPr>
          <a:xfrm flipH="1" rot="10800000">
            <a:off x="5903650" y="2498530"/>
            <a:ext cx="1299600" cy="10653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2" name="Shape 122"/>
          <p:cNvSpPr txBox="1"/>
          <p:nvPr/>
        </p:nvSpPr>
        <p:spPr>
          <a:xfrm>
            <a:off x="3998300" y="3603400"/>
            <a:ext cx="2142300" cy="730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Click on Drive to access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52" y="-54300"/>
            <a:ext cx="826799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5" y="256675"/>
            <a:ext cx="8838173" cy="4570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-59225" y="1431500"/>
            <a:ext cx="1856100" cy="3248100"/>
          </a:xfrm>
          <a:prstGeom prst="ellipse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7700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Creating Documents 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293075" y="934400"/>
            <a:ext cx="8651699" cy="411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Whoever creates the document is automatically the owner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 document is only visible to the owner until it is shared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Documents should be shared with students as “view only” so that the format is preserved.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Students make a copy to their drive to edit 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Then students can share the copy with their peers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76" y="0"/>
            <a:ext cx="82561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207325" y="1332775"/>
            <a:ext cx="1382100" cy="424499"/>
          </a:xfrm>
          <a:prstGeom prst="ellipse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1589425" y="987250"/>
            <a:ext cx="37614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Click “create” to begin a new Doc, Presentation, Spreadsheet, ect...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187575" y="0"/>
            <a:ext cx="4143300" cy="84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Voice Comments 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187575" y="987225"/>
            <a:ext cx="3850200" cy="392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Leave oral feedback to save even more time while assessing student work.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With </a:t>
            </a:r>
            <a:r>
              <a:rPr i="1" lang="en"/>
              <a:t>Kaizena</a:t>
            </a:r>
            <a:r>
              <a:rPr lang="en"/>
              <a:t> text is highlighted as you provide comments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475" y="103875"/>
            <a:ext cx="1622874" cy="14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775" y="1973350"/>
            <a:ext cx="4985574" cy="29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57875"/>
            <a:ext cx="43605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Leaving Feedback 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269700" y="1101425"/>
            <a:ext cx="4735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Save time grading by typing feedback directly onto Doc.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Item in review will remain highlighted until suggestion is resolved. 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200" y="57875"/>
            <a:ext cx="3525600" cy="27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9000" y="2892575"/>
            <a:ext cx="3329351" cy="21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7700450" y="108600"/>
            <a:ext cx="592200" cy="305999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4" name="Shape 164"/>
          <p:cNvCxnSpPr>
            <a:stCxn id="163" idx="4"/>
          </p:cNvCxnSpPr>
          <p:nvPr/>
        </p:nvCxnSpPr>
        <p:spPr>
          <a:xfrm>
            <a:off x="7996550" y="414599"/>
            <a:ext cx="148200" cy="14217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5" name="Shape 165"/>
          <p:cNvSpPr/>
          <p:nvPr/>
        </p:nvSpPr>
        <p:spPr>
          <a:xfrm>
            <a:off x="7631325" y="2428600"/>
            <a:ext cx="513300" cy="305999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6" name="Shape 166"/>
          <p:cNvCxnSpPr>
            <a:stCxn id="165" idx="4"/>
          </p:cNvCxnSpPr>
          <p:nvPr/>
        </p:nvCxnSpPr>
        <p:spPr>
          <a:xfrm flipH="1">
            <a:off x="7878075" y="2734599"/>
            <a:ext cx="9900" cy="1470899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7" name="Shape 167"/>
          <p:cNvSpPr/>
          <p:nvPr/>
        </p:nvSpPr>
        <p:spPr>
          <a:xfrm>
            <a:off x="5410050" y="4156275"/>
            <a:ext cx="1668600" cy="730499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8" name="Shape 168"/>
          <p:cNvCxnSpPr>
            <a:endCxn id="167" idx="6"/>
          </p:cNvCxnSpPr>
          <p:nvPr/>
        </p:nvCxnSpPr>
        <p:spPr>
          <a:xfrm rot="10800000">
            <a:off x="7078650" y="4521524"/>
            <a:ext cx="384900" cy="594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Paperless Classroom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Limitation on copying at our site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Time consuming and costly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Students are learning differently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Medical field is transitioning to electronic documentation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Students are expected to know 21st century technology skills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14493"/>
          <a:stretch/>
        </p:blipFill>
        <p:spPr>
          <a:xfrm>
            <a:off x="607050" y="745350"/>
            <a:ext cx="8006752" cy="424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1" type="body"/>
          </p:nvPr>
        </p:nvSpPr>
        <p:spPr>
          <a:xfrm>
            <a:off x="148075" y="111825"/>
            <a:ext cx="89247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/>
              <a:t>Example of Student-to-Student Collaboration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44649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/>
              <a:t>See which team members are collaborating 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700" y="722425"/>
            <a:ext cx="4093499" cy="360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2532175" y="609600"/>
            <a:ext cx="949500" cy="914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Sharing Through Google Drive 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Share with anyone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View only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 comment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 edit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Collaborate in real time from any location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5" y="0"/>
            <a:ext cx="83107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6821800" y="631825"/>
            <a:ext cx="1678200" cy="878699"/>
          </a:xfrm>
          <a:prstGeom prst="ellipse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6496025" y="1500600"/>
            <a:ext cx="1856100" cy="2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Adjust share settings &amp; leave comments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625"/>
            <a:ext cx="4530500" cy="2157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500" y="53624"/>
            <a:ext cx="4139799" cy="414212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201" name="Shape 201"/>
          <p:cNvCxnSpPr/>
          <p:nvPr/>
        </p:nvCxnSpPr>
        <p:spPr>
          <a:xfrm>
            <a:off x="2221275" y="1392000"/>
            <a:ext cx="996900" cy="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2" name="Shape 202"/>
          <p:cNvCxnSpPr/>
          <p:nvPr/>
        </p:nvCxnSpPr>
        <p:spPr>
          <a:xfrm flipH="1" rot="10800000">
            <a:off x="2665525" y="1603499"/>
            <a:ext cx="695100" cy="57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3" name="Shape 203"/>
          <p:cNvCxnSpPr/>
          <p:nvPr/>
        </p:nvCxnSpPr>
        <p:spPr>
          <a:xfrm>
            <a:off x="2940725" y="1825150"/>
            <a:ext cx="493499" cy="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4" name="Shape 204"/>
          <p:cNvSpPr txBox="1"/>
          <p:nvPr/>
        </p:nvSpPr>
        <p:spPr>
          <a:xfrm>
            <a:off x="997100" y="1224175"/>
            <a:ext cx="2013899" cy="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-Collaborate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-Make Notes</a:t>
            </a:r>
          </a:p>
          <a:p>
            <a:pPr indent="457200" marL="457200">
              <a:spcBef>
                <a:spcPts val="0"/>
              </a:spcBef>
              <a:buNone/>
            </a:pPr>
            <a:r>
              <a:rPr lang="en"/>
              <a:t>-Read-only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25" y="2137375"/>
            <a:ext cx="4062573" cy="29666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06" name="Shape 206"/>
          <p:cNvSpPr/>
          <p:nvPr/>
        </p:nvSpPr>
        <p:spPr>
          <a:xfrm>
            <a:off x="7196600" y="1263675"/>
            <a:ext cx="858900" cy="3936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07" name="Shape 207"/>
          <p:cNvCxnSpPr>
            <a:stCxn id="206" idx="3"/>
          </p:cNvCxnSpPr>
          <p:nvPr/>
        </p:nvCxnSpPr>
        <p:spPr>
          <a:xfrm flipH="1">
            <a:off x="3287682" y="1599633"/>
            <a:ext cx="4034700" cy="15702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8" name="Shape 208"/>
          <p:cNvSpPr/>
          <p:nvPr/>
        </p:nvSpPr>
        <p:spPr>
          <a:xfrm>
            <a:off x="7216700" y="3544175"/>
            <a:ext cx="493499" cy="266399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5953025" y="3978550"/>
            <a:ext cx="2951700" cy="112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9410" y="3937675"/>
            <a:ext cx="2893288" cy="12058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211" name="Shape 211"/>
          <p:cNvCxnSpPr/>
          <p:nvPr/>
        </p:nvCxnSpPr>
        <p:spPr>
          <a:xfrm>
            <a:off x="7463450" y="3810575"/>
            <a:ext cx="29699" cy="345599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0" y="93250"/>
            <a:ext cx="6189950" cy="2918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175" y="2339750"/>
            <a:ext cx="4682549" cy="27198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Slides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Presentations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Save paper and ensure participation of all group members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Review Activities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Students review together as opposed to individually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Incorporate video &amp; music to create a more engaging presentation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480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Slam</a:t>
            </a:r>
          </a:p>
        </p:txBody>
      </p:sp>
      <p:sp>
        <p:nvSpPr>
          <p:cNvPr id="229" name="Shape 229">
            <a:hlinkClick/>
          </p:cNvPr>
          <p:cNvSpPr/>
          <p:nvPr/>
        </p:nvSpPr>
        <p:spPr>
          <a:xfrm>
            <a:off x="1678300" y="1063375"/>
            <a:ext cx="5321199" cy="383294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Movenote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Create interactive presentations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 more standing up in front of the classroom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Allows students to record themselves discussing content using built in camera 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63996" y="107250"/>
            <a:ext cx="79670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Movenote</a:t>
            </a:r>
          </a:p>
        </p:txBody>
      </p:sp>
      <p:sp>
        <p:nvSpPr>
          <p:cNvPr id="241" name="Shape 241">
            <a:hlinkClick/>
          </p:cNvPr>
          <p:cNvSpPr/>
          <p:nvPr/>
        </p:nvSpPr>
        <p:spPr>
          <a:xfrm>
            <a:off x="995575" y="1135325"/>
            <a:ext cx="7152899" cy="395075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6775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Common Core Standards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276425" y="925150"/>
            <a:ext cx="8618700" cy="4114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200"/>
              <a:t>ELA 6-12.W.6-</a:t>
            </a:r>
            <a:r>
              <a:rPr lang="en" sz="2200"/>
              <a:t> Students use technology including the internet to produce and publish writing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200"/>
              <a:t>CC ELA 6-12.SL.4-</a:t>
            </a:r>
            <a:r>
              <a:rPr lang="en" sz="2200"/>
              <a:t> Students present their ideas to an audience and address questions.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200"/>
              <a:t>CC ELA 6-12.SL.5-</a:t>
            </a:r>
            <a:r>
              <a:rPr lang="en" sz="2200"/>
              <a:t> Students make strategic use of multimedia, visual display &amp; digital media in presentations.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200"/>
              <a:t>CC ELA 6-12.W.5-</a:t>
            </a:r>
            <a:r>
              <a:rPr lang="en" sz="2200"/>
              <a:t> Students give and receive critical feedback, which help improve their products through interactive series of revisions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200"/>
              <a:t>CC ELA 6-12.W.4-</a:t>
            </a:r>
            <a:r>
              <a:rPr lang="en" sz="2200"/>
              <a:t> Students produce clear and coherent writing appropriate to task, purpose and audience.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Forms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57200" y="1200150"/>
            <a:ext cx="4775099" cy="3893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Surveys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Quizzes/Tests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Quickly analyze data	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which is automatically transposed &amp; organized into a spreadsheet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Grade reports &amp; graphs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Email result back to students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625" y="1426550"/>
            <a:ext cx="3761374" cy="22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43" y="57875"/>
            <a:ext cx="796036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503500" y="19750"/>
            <a:ext cx="1609200" cy="3357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65600" y="39500"/>
            <a:ext cx="8212800" cy="704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Select the Type of Question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225" y="858900"/>
            <a:ext cx="5410075" cy="417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Forms in a Flash</a:t>
            </a:r>
          </a:p>
        </p:txBody>
      </p:sp>
      <p:sp>
        <p:nvSpPr>
          <p:cNvPr id="266" name="Shape 266">
            <a:hlinkClick/>
          </p:cNvPr>
          <p:cNvSpPr/>
          <p:nvPr/>
        </p:nvSpPr>
        <p:spPr>
          <a:xfrm>
            <a:off x="1101975" y="1063375"/>
            <a:ext cx="6518025" cy="379437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57200" y="973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Flubaroo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111675" y="954775"/>
            <a:ext cx="3491700" cy="397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A Chrome add-on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Grades within seconds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Tabulates points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800"/>
              <a:t>Good for grading non-open ended questions</a:t>
            </a:r>
          </a:p>
        </p:txBody>
      </p:sp>
      <p:sp>
        <p:nvSpPr>
          <p:cNvPr id="273" name="Shape 273"/>
          <p:cNvSpPr/>
          <p:nvPr/>
        </p:nvSpPr>
        <p:spPr>
          <a:xfrm>
            <a:off x="5034900" y="503500"/>
            <a:ext cx="839100" cy="651599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375" y="172775"/>
            <a:ext cx="5296199" cy="47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/>
          <p:nvPr/>
        </p:nvSpPr>
        <p:spPr>
          <a:xfrm>
            <a:off x="4941150" y="503500"/>
            <a:ext cx="1026600" cy="5922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457200" y="677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Flubaroo Demo</a:t>
            </a:r>
          </a:p>
        </p:txBody>
      </p:sp>
      <p:sp>
        <p:nvSpPr>
          <p:cNvPr id="281" name="Shape 281">
            <a:hlinkClick/>
          </p:cNvPr>
          <p:cNvSpPr/>
          <p:nvPr/>
        </p:nvSpPr>
        <p:spPr>
          <a:xfrm>
            <a:off x="842800" y="867125"/>
            <a:ext cx="6719425" cy="433614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457200" y="97375"/>
            <a:ext cx="8229600" cy="741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Classroom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140400" y="790483"/>
            <a:ext cx="9003599" cy="4146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900"/>
              <a:t>https://classroom.google.com/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900"/>
              <a:t>Separates students by period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900"/>
              <a:t>Can use classroom instead of creating a website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900"/>
              <a:t>Push out assignments to each student  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300"/>
              <a:t>Students get their own copy of the assignment with their name </a:t>
            </a:r>
            <a:r>
              <a:rPr lang="en" sz="2300">
                <a:solidFill>
                  <a:schemeClr val="dk1"/>
                </a:solidFill>
              </a:rPr>
              <a:t>already</a:t>
            </a:r>
            <a:r>
              <a:rPr lang="en" sz="2300"/>
              <a:t> appended to document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300"/>
              <a:t>Set due dates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300"/>
              <a:t>Create, collect, grade and reassign all in one place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300"/>
              <a:t>Provide feedback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300"/>
              <a:t>View who did/did not complete the assignment 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Classroom</a:t>
            </a:r>
          </a:p>
        </p:txBody>
      </p:sp>
      <p:sp>
        <p:nvSpPr>
          <p:cNvPr id="293" name="Shape 293">
            <a:hlinkClick/>
          </p:cNvPr>
          <p:cNvSpPr/>
          <p:nvPr/>
        </p:nvSpPr>
        <p:spPr>
          <a:xfrm>
            <a:off x="1078950" y="1004400"/>
            <a:ext cx="5862724" cy="408012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85200"/>
            <a:ext cx="8229600" cy="73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Pros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117225" y="817200"/>
            <a:ext cx="8804100" cy="425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Documents stored in the cloud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Access to drive from anywhere and any device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Autosave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Share feature without having to use email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Real time collaboration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Text and voice comments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Instant feedback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No lugging back and forth assignments between home and work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Simultaneous collaboration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Engaged students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Individualized instruction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Improve communication and literacy skills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Create a blended learning environment (face-to-face &amp; online)</a:t>
            </a:r>
          </a:p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Download apps onto Chromebook without calling technology to update device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7200" y="65300"/>
            <a:ext cx="8229600" cy="720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152400" y="855775"/>
            <a:ext cx="8769000" cy="4070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Learning curve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Time required to set up student/teacher accounts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Ensuring students name folders &amp; assignments properly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Possibility of plagiarism when sharing between students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Students using different platforms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Reluctant parental consent granting online access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Students use wrong share settings and cannot collaborate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When using can “edit” share setting one person can delete everything produced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Loss of formatting when uploading personal files to Google Drive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Cannot edit files unless converted to Google version of file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Not having enough Chromebooks in the classroom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Not all students have access to technology &amp; the internet at home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Varying degrees of student technology awareness </a:t>
            </a:r>
          </a:p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iPads are not ideal for using Google Drive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Site Level Requirements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Reliable internet connection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Chromebooks cannot be used without a connection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Electronic devices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Training staff to: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 Chromebooks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Google Drive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Using educational apps in the classroom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>
            <a:hlinkClick/>
          </p:cNvPr>
          <p:cNvSpPr/>
          <p:nvPr/>
        </p:nvSpPr>
        <p:spPr>
          <a:xfrm>
            <a:off x="1524000" y="285750"/>
            <a:ext cx="6096000" cy="4572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457200" y="205975"/>
            <a:ext cx="8229600" cy="626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Contact Information </a:t>
            </a:r>
          </a:p>
        </p:txBody>
      </p:sp>
      <p:graphicFrame>
        <p:nvGraphicFramePr>
          <p:cNvPr id="316" name="Shape 316"/>
          <p:cNvGraphicFramePr/>
          <p:nvPr/>
        </p:nvGraphicFramePr>
        <p:xfrm>
          <a:off x="237375" y="89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{0072E583-167E-4A12-AD08-C5F1F4B776F3}</a:tableStyleId>
              </a:tblPr>
              <a:tblGrid>
                <a:gridCol w="2044375"/>
                <a:gridCol w="3735125"/>
                <a:gridCol w="2889750"/>
              </a:tblGrid>
              <a:tr h="54227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b="1" lang="en" sz="2000"/>
                        <a:t>Role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b="1" lang="en" sz="2000"/>
                        <a:t>Email </a:t>
                      </a:r>
                    </a:p>
                  </a:txBody>
                  <a:tcPr marT="91425" marB="91425" marR="91425" marL="91425"/>
                </a:tc>
              </a:tr>
              <a:tr h="8278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 sz="2000"/>
                        <a:t>Steve Avina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PALM Counselor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savina@psusd.us</a:t>
                      </a:r>
                    </a:p>
                  </a:txBody>
                  <a:tcPr marT="91425" marB="91425" marR="91425" marL="91425"/>
                </a:tc>
              </a:tr>
              <a:tr h="7627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 sz="2000"/>
                        <a:t>Cathy Campbell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PALM Coordinator 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Science Instructor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ccampbell@psusd.us</a:t>
                      </a:r>
                    </a:p>
                  </a:txBody>
                  <a:tcPr marT="91425" marB="91425" marR="91425" marL="91425"/>
                </a:tc>
              </a:tr>
              <a:tr h="9116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 sz="2000"/>
                        <a:t>Laurie Sepulveda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Social Science Instructor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lsepulveda@psusd.us</a:t>
                      </a:r>
                    </a:p>
                  </a:txBody>
                  <a:tcPr marT="91425" marB="91425" marR="91425" marL="91425"/>
                </a:tc>
              </a:tr>
              <a:tr h="10606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 sz="2000"/>
                        <a:t>Michael Ventura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CTE Instructor 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Athletic Trainer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mventura@psusd.us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Google Drive?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Drive is a ‘cloud’ based platform that provides a scaled down version of Office productivity applications such as documents, presentations, and spreadsheets, as well as a multitude of applications to promote student creativity to tailor an individualized learning experience.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>
            <a:hlinkClick/>
          </p:cNvPr>
          <p:cNvSpPr/>
          <p:nvPr/>
        </p:nvSpPr>
        <p:spPr>
          <a:xfrm>
            <a:off x="1524000" y="285750"/>
            <a:ext cx="6096000" cy="4572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5790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Use Google Drive?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48075" y="1026725"/>
            <a:ext cx="8825700" cy="388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700"/>
              <a:t>Facilitate peer, group, teacher, staff collaboration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700"/>
              <a:t>Large Cloud storage which means preservation of hard drive space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700"/>
              <a:t>Access drive from any device and anywhere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700"/>
              <a:t>Real time collaboration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700"/>
              <a:t>Monitor student progress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700"/>
              <a:t>Work from home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7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600" y="2063325"/>
            <a:ext cx="1322449" cy="106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525" y="3409948"/>
            <a:ext cx="1870249" cy="14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5">
            <a:alphaModFix/>
          </a:blip>
          <a:srcRect b="0" l="0" r="0" t="51702"/>
          <a:stretch/>
        </p:blipFill>
        <p:spPr>
          <a:xfrm>
            <a:off x="4000672" y="4009674"/>
            <a:ext cx="2684179" cy="8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4689350" y="3969475"/>
            <a:ext cx="1125299" cy="9377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4" name="Shape 74"/>
          <p:cNvCxnSpPr>
            <a:stCxn id="73" idx="7"/>
            <a:endCxn id="73" idx="3"/>
          </p:cNvCxnSpPr>
          <p:nvPr/>
        </p:nvCxnSpPr>
        <p:spPr>
          <a:xfrm flipH="1">
            <a:off x="4854253" y="4106812"/>
            <a:ext cx="795600" cy="663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5" name="Shape 75"/>
          <p:cNvSpPr/>
          <p:nvPr/>
        </p:nvSpPr>
        <p:spPr>
          <a:xfrm>
            <a:off x="7734600" y="2063339"/>
            <a:ext cx="1268099" cy="10661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6" name="Shape 76"/>
          <p:cNvCxnSpPr>
            <a:stCxn id="75" idx="5"/>
            <a:endCxn id="75" idx="1"/>
          </p:cNvCxnSpPr>
          <p:nvPr/>
        </p:nvCxnSpPr>
        <p:spPr>
          <a:xfrm rot="10800000">
            <a:off x="7920291" y="2219497"/>
            <a:ext cx="896700" cy="753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200525" y="241900"/>
            <a:ext cx="7154399" cy="448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Revision history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Publish to web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Translate to multiple languages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Increase student engagement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Promote literacy skills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8750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Download to Desktop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75" y="1112750"/>
            <a:ext cx="7103410" cy="42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4185875" y="2092950"/>
            <a:ext cx="3179100" cy="26556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